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20"/>
  </p:notesMasterIdLst>
  <p:sldIdLst>
    <p:sldId id="256" r:id="rId2"/>
    <p:sldId id="259" r:id="rId3"/>
    <p:sldId id="257" r:id="rId4"/>
    <p:sldId id="263" r:id="rId5"/>
    <p:sldId id="264" r:id="rId6"/>
    <p:sldId id="265" r:id="rId7"/>
    <p:sldId id="268" r:id="rId8"/>
    <p:sldId id="269" r:id="rId9"/>
    <p:sldId id="270" r:id="rId10"/>
    <p:sldId id="271" r:id="rId11"/>
    <p:sldId id="272" r:id="rId12"/>
    <p:sldId id="273" r:id="rId13"/>
    <p:sldId id="267" r:id="rId14"/>
    <p:sldId id="266" r:id="rId15"/>
    <p:sldId id="258" r:id="rId16"/>
    <p:sldId id="262" r:id="rId17"/>
    <p:sldId id="260" r:id="rId18"/>
    <p:sldId id="261" r:id="rId19"/>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57" d="100"/>
          <a:sy n="57" d="100"/>
        </p:scale>
        <p:origin x="-726"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84B3D15B-8290-4084-AD1A-C6E63BCBCE13}" type="datetimeFigureOut">
              <a:rPr lang="en-US" smtClean="0"/>
              <a:pPr/>
              <a:t>10/3/2021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6EF3C006-53AB-4B79-AB00-13E7B0C6D6E2}" type="slidenum">
              <a:rPr lang="en-US" smtClean="0"/>
              <a:pPr/>
              <a:t>‹#›</a:t>
            </a:fld>
            <a:endParaRPr lang="en-US"/>
          </a:p>
        </p:txBody>
      </p:sp>
    </p:spTree>
    <p:extLst>
      <p:ext uri="{BB962C8B-B14F-4D97-AF65-F5344CB8AC3E}">
        <p14:creationId xmlns:p14="http://schemas.microsoft.com/office/powerpoint/2010/main" xmlns="" val="3063895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241623-A064-4BED-B073-BA4D61433402}"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221707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C4408324-A84C-4A45-93B6-78D079CCE772}" type="datetime1">
              <a:rPr lang="en-US" smtClean="0"/>
              <a:pPr/>
              <a:t>10/3/2021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75064409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08324-A84C-4A45-93B6-78D079CCE772}"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550997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08324-A84C-4A45-93B6-78D079CCE772}"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424170264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08324-A84C-4A45-93B6-78D079CCE772}"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934651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08324-A84C-4A45-93B6-78D079CCE772}"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122525388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08324-A84C-4A45-93B6-78D079CCE772}"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87061890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86ED0C-1DA7-41F0-94CF-6218B1FEDFF1}"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666351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CF02AB-6034-4B88-BC5A-7C17CB0EF809}"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xmlns="" val="392033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F3E5F3-28EE-488F-BD53-B744C06C3DEC}"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54291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2EB70D-CD01-44DA-83B3-8FEB3383D307}" type="datetime1">
              <a:rPr lang="en-US" smtClean="0"/>
              <a:pPr/>
              <a:t>10/3/2021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30370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158CFD-9357-46BE-A189-D637A67C8730}" type="datetime1">
              <a:rPr lang="en-US" smtClean="0"/>
              <a:pPr/>
              <a:t>10/3/2021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110493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4742EE-B331-4632-BD10-A82FED6B6FC0}" type="datetime1">
              <a:rPr lang="en-US" smtClean="0"/>
              <a:pPr/>
              <a:t>10/3/2021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303216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1BA835-D13F-49F4-8F11-5D576AC65FAD}" type="datetime1">
              <a:rPr lang="en-US" smtClean="0"/>
              <a:pPr/>
              <a:t>10/3/2021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4275201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D1799-ACB5-4CB2-86A2-5C574F1C8706}" type="datetime1">
              <a:rPr lang="en-US" smtClean="0"/>
              <a:pPr/>
              <a:t>10/3/2021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02796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5DD0D6-7A82-473E-879B-C6ECD6CCCFEC}" type="datetime1">
              <a:rPr lang="en-US" smtClean="0"/>
              <a:pPr/>
              <a:t>10/3/2021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1059230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605E03-BC17-41A7-854C-DFAB672737DC}" type="datetime1">
              <a:rPr lang="en-US" smtClean="0"/>
              <a:pPr/>
              <a:t>10/3/2021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44621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408324-A84C-4A45-93B6-78D079CCE772}" type="datetime1">
              <a:rPr lang="en-US" smtClean="0"/>
              <a:pPr/>
              <a:t>10/3/2021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xmlns="" val="270395850"/>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 id="2147483741"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6" name="Picture 3">
            <a:extLst>
              <a:ext uri="{FF2B5EF4-FFF2-40B4-BE49-F238E27FC236}">
                <a16:creationId xmlns:a16="http://schemas.microsoft.com/office/drawing/2014/main" xmlns="" id="{90BA91DC-BFCA-4878-B10B-CE520DA9DFFD}"/>
              </a:ext>
            </a:extLst>
          </p:cNvPr>
          <p:cNvPicPr>
            <a:picLocks noChangeAspect="1"/>
          </p:cNvPicPr>
          <p:nvPr/>
        </p:nvPicPr>
        <p:blipFill rotWithShape="1">
          <a:blip r:embed="rId2" cstate="print"/>
          <a:srcRect t="32530" r="-1" b="11206"/>
          <a:stretch/>
        </p:blipFill>
        <p:spPr>
          <a:xfrm>
            <a:off x="1524" y="0"/>
            <a:ext cx="12188952" cy="6857990"/>
          </a:xfrm>
          <a:prstGeom prst="rect">
            <a:avLst/>
          </a:prstGeom>
        </p:spPr>
      </p:pic>
      <p:sp>
        <p:nvSpPr>
          <p:cNvPr id="2" name="Title 1">
            <a:extLst>
              <a:ext uri="{FF2B5EF4-FFF2-40B4-BE49-F238E27FC236}">
                <a16:creationId xmlns:a16="http://schemas.microsoft.com/office/drawing/2014/main" xmlns="" id="{7D3AF240-528E-4E0F-942D-728BF7D5074C}"/>
              </a:ext>
            </a:extLst>
          </p:cNvPr>
          <p:cNvSpPr>
            <a:spLocks noGrp="1"/>
          </p:cNvSpPr>
          <p:nvPr>
            <p:ph type="ctrTitle"/>
          </p:nvPr>
        </p:nvSpPr>
        <p:spPr>
          <a:xfrm>
            <a:off x="1471462" y="1685677"/>
            <a:ext cx="7127253" cy="2362673"/>
          </a:xfrm>
        </p:spPr>
        <p:txBody>
          <a:bodyPr anchor="b">
            <a:noAutofit/>
          </a:bodyPr>
          <a:lstStyle/>
          <a:p>
            <a:pPr algn="ctr"/>
            <a:r>
              <a:rPr lang="en-US" sz="6000" dirty="0">
                <a:solidFill>
                  <a:schemeClr val="tx1">
                    <a:lumMod val="75000"/>
                    <a:lumOff val="25000"/>
                  </a:schemeClr>
                </a:solidFill>
              </a:rPr>
              <a:t>THE ARRL Foundation</a:t>
            </a:r>
          </a:p>
        </p:txBody>
      </p:sp>
      <p:sp>
        <p:nvSpPr>
          <p:cNvPr id="3" name="Subtitle 2">
            <a:extLst>
              <a:ext uri="{FF2B5EF4-FFF2-40B4-BE49-F238E27FC236}">
                <a16:creationId xmlns:a16="http://schemas.microsoft.com/office/drawing/2014/main" xmlns="" id="{D41BBDA1-8510-4F15-BEA2-9D9F02CB41C2}"/>
              </a:ext>
            </a:extLst>
          </p:cNvPr>
          <p:cNvSpPr>
            <a:spLocks noGrp="1"/>
          </p:cNvSpPr>
          <p:nvPr>
            <p:ph type="subTitle" idx="1"/>
          </p:nvPr>
        </p:nvSpPr>
        <p:spPr>
          <a:xfrm>
            <a:off x="2567030" y="4048350"/>
            <a:ext cx="4899171" cy="816301"/>
          </a:xfrm>
        </p:spPr>
        <p:txBody>
          <a:bodyPr anchor="t">
            <a:noAutofit/>
          </a:bodyPr>
          <a:lstStyle/>
          <a:p>
            <a:pPr algn="ctr">
              <a:lnSpc>
                <a:spcPct val="120000"/>
              </a:lnSpc>
            </a:pPr>
            <a:r>
              <a:rPr lang="en-US" sz="2000" b="1" dirty="0">
                <a:solidFill>
                  <a:schemeClr val="tx1">
                    <a:lumMod val="75000"/>
                    <a:lumOff val="25000"/>
                  </a:schemeClr>
                </a:solidFill>
              </a:rPr>
              <a:t>History</a:t>
            </a:r>
          </a:p>
          <a:p>
            <a:pPr algn="ctr">
              <a:lnSpc>
                <a:spcPct val="120000"/>
              </a:lnSpc>
            </a:pPr>
            <a:r>
              <a:rPr lang="en-US" sz="2000" b="1" dirty="0">
                <a:solidFill>
                  <a:schemeClr val="tx1">
                    <a:lumMod val="75000"/>
                    <a:lumOff val="25000"/>
                  </a:schemeClr>
                </a:solidFill>
              </a:rPr>
              <a:t>Goals</a:t>
            </a:r>
          </a:p>
          <a:p>
            <a:pPr algn="ctr">
              <a:lnSpc>
                <a:spcPct val="120000"/>
              </a:lnSpc>
            </a:pPr>
            <a:r>
              <a:rPr lang="en-US" sz="2000" b="1" dirty="0">
                <a:solidFill>
                  <a:schemeClr val="tx1">
                    <a:lumMod val="75000"/>
                    <a:lumOff val="25000"/>
                  </a:schemeClr>
                </a:solidFill>
              </a:rPr>
              <a:t>Grants and Scholarships</a:t>
            </a:r>
          </a:p>
        </p:txBody>
      </p:sp>
    </p:spTree>
    <p:extLst>
      <p:ext uri="{BB962C8B-B14F-4D97-AF65-F5344CB8AC3E}">
        <p14:creationId xmlns:p14="http://schemas.microsoft.com/office/powerpoint/2010/main" xmlns="" val="3601561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3DA95F-5F88-41B6-BEB7-D5EA14CCCE12}"/>
              </a:ext>
            </a:extLst>
          </p:cNvPr>
          <p:cNvSpPr>
            <a:spLocks noGrp="1"/>
          </p:cNvSpPr>
          <p:nvPr>
            <p:ph type="title"/>
          </p:nvPr>
        </p:nvSpPr>
        <p:spPr>
          <a:xfrm>
            <a:off x="684211" y="863600"/>
            <a:ext cx="8534401" cy="1384650"/>
          </a:xfrm>
        </p:spPr>
        <p:txBody>
          <a:bodyPr/>
          <a:lstStyle/>
          <a:p>
            <a:r>
              <a:rPr lang="en-US" dirty="0"/>
              <a:t>That Document is called a “terms of reference” or TOR.</a:t>
            </a:r>
          </a:p>
        </p:txBody>
      </p:sp>
      <p:sp>
        <p:nvSpPr>
          <p:cNvPr id="3" name="Text Placeholder 2">
            <a:extLst>
              <a:ext uri="{FF2B5EF4-FFF2-40B4-BE49-F238E27FC236}">
                <a16:creationId xmlns:a16="http://schemas.microsoft.com/office/drawing/2014/main" xmlns="" id="{A583AC10-F316-42B9-825A-84E2BC1A8ABD}"/>
              </a:ext>
            </a:extLst>
          </p:cNvPr>
          <p:cNvSpPr>
            <a:spLocks noGrp="1"/>
          </p:cNvSpPr>
          <p:nvPr>
            <p:ph type="body" idx="1"/>
          </p:nvPr>
        </p:nvSpPr>
        <p:spPr>
          <a:xfrm>
            <a:off x="684212" y="2550253"/>
            <a:ext cx="10704223" cy="3607266"/>
          </a:xfrm>
        </p:spPr>
        <p:txBody>
          <a:bodyPr/>
          <a:lstStyle/>
          <a:p>
            <a:r>
              <a:rPr lang="en-US" dirty="0"/>
              <a:t>When establishing a scholarship, the donor must review the TOR Master and determine the requirements.</a:t>
            </a:r>
          </a:p>
          <a:p>
            <a:r>
              <a:rPr lang="en-US" dirty="0"/>
              <a:t>A donor, as noted before, specifies his award criteria, amount of the scholarship(s)…yes, sometime there are multiple scholarships, frequency of award, and award amount.</a:t>
            </a:r>
          </a:p>
          <a:p>
            <a:endParaRPr lang="en-US" dirty="0"/>
          </a:p>
          <a:p>
            <a:r>
              <a:rPr lang="en-US" dirty="0"/>
              <a:t>And, a donor also determines how his/her donation is to be treated.  For instance, an donated amount of $25,000 might be given with the stipulation that this money is an endowment, and the corpus (total amount of the gift) can never be awarded.  Only the interest earned can be used for a scholarship.</a:t>
            </a:r>
          </a:p>
        </p:txBody>
      </p:sp>
    </p:spTree>
    <p:extLst>
      <p:ext uri="{BB962C8B-B14F-4D97-AF65-F5344CB8AC3E}">
        <p14:creationId xmlns:p14="http://schemas.microsoft.com/office/powerpoint/2010/main" xmlns="" val="3305293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F9A18BCD-90AC-4BFC-AA25-600832F0D2AC}"/>
              </a:ext>
            </a:extLst>
          </p:cNvPr>
          <p:cNvSpPr>
            <a:spLocks noGrp="1"/>
          </p:cNvSpPr>
          <p:nvPr>
            <p:ph type="title"/>
          </p:nvPr>
        </p:nvSpPr>
        <p:spPr>
          <a:xfrm>
            <a:off x="684212" y="923732"/>
            <a:ext cx="8534400" cy="5070668"/>
          </a:xfrm>
        </p:spPr>
        <p:txBody>
          <a:bodyPr/>
          <a:lstStyle/>
          <a:p>
            <a:r>
              <a:rPr lang="en-US" dirty="0"/>
              <a:t>In other instances, a donor might give an amount (say $10,000) and wants the award to be $1,000 over 1o years.  Hence, there are 10 </a:t>
            </a:r>
            <a:r>
              <a:rPr lang="en-US" dirty="0" err="1"/>
              <a:t>scholaerships</a:t>
            </a:r>
            <a:r>
              <a:rPr lang="en-US" dirty="0"/>
              <a:t> awarded unless the donor gives additional money.</a:t>
            </a:r>
          </a:p>
        </p:txBody>
      </p:sp>
    </p:spTree>
    <p:extLst>
      <p:ext uri="{BB962C8B-B14F-4D97-AF65-F5344CB8AC3E}">
        <p14:creationId xmlns:p14="http://schemas.microsoft.com/office/powerpoint/2010/main" xmlns="" val="627331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5A860ECB-01C1-4C91-B3E0-BBD4901B6F9B}"/>
              </a:ext>
            </a:extLst>
          </p:cNvPr>
          <p:cNvSpPr>
            <a:spLocks noGrp="1"/>
          </p:cNvSpPr>
          <p:nvPr>
            <p:ph type="title"/>
          </p:nvPr>
        </p:nvSpPr>
        <p:spPr>
          <a:xfrm>
            <a:off x="684211" y="1191237"/>
            <a:ext cx="8534401" cy="3179427"/>
          </a:xfrm>
        </p:spPr>
        <p:txBody>
          <a:bodyPr>
            <a:normAutofit/>
          </a:bodyPr>
          <a:lstStyle/>
          <a:p>
            <a:r>
              <a:rPr lang="en-US" sz="1800" dirty="0">
                <a:solidFill>
                  <a:schemeClr val="accent1"/>
                </a:solidFill>
              </a:rPr>
              <a:t>The Foundation also  specifies that there is between 1 &amp; 2% collected for “administrative Expenses”.  Why, you might ask, are there expenses if all Foundation board members volunteer their time?</a:t>
            </a:r>
            <a:br>
              <a:rPr lang="en-US" sz="1800" dirty="0">
                <a:solidFill>
                  <a:schemeClr val="accent1"/>
                </a:solidFill>
              </a:rPr>
            </a:br>
            <a:r>
              <a:rPr lang="en-US" dirty="0">
                <a:solidFill>
                  <a:schemeClr val="accent1"/>
                </a:solidFill>
              </a:rPr>
              <a:t/>
            </a:r>
            <a:br>
              <a:rPr lang="en-US" dirty="0">
                <a:solidFill>
                  <a:schemeClr val="accent1"/>
                </a:solidFill>
              </a:rPr>
            </a:br>
            <a:r>
              <a:rPr lang="en-US" dirty="0">
                <a:solidFill>
                  <a:schemeClr val="accent1"/>
                </a:solidFill>
              </a:rPr>
              <a:t/>
            </a:r>
            <a:br>
              <a:rPr lang="en-US" dirty="0">
                <a:solidFill>
                  <a:schemeClr val="accent1"/>
                </a:solidFill>
              </a:rPr>
            </a:br>
            <a:endParaRPr lang="en-US" dirty="0">
              <a:solidFill>
                <a:schemeClr val="accent1"/>
              </a:solidFill>
            </a:endParaRPr>
          </a:p>
        </p:txBody>
      </p:sp>
    </p:spTree>
    <p:extLst>
      <p:ext uri="{BB962C8B-B14F-4D97-AF65-F5344CB8AC3E}">
        <p14:creationId xmlns:p14="http://schemas.microsoft.com/office/powerpoint/2010/main" xmlns="" val="2702356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822D564F-822F-4069-B77D-CE197D4F1900}"/>
              </a:ext>
            </a:extLst>
          </p:cNvPr>
          <p:cNvSpPr>
            <a:spLocks noGrp="1"/>
          </p:cNvSpPr>
          <p:nvPr>
            <p:ph type="title"/>
          </p:nvPr>
        </p:nvSpPr>
        <p:spPr>
          <a:xfrm>
            <a:off x="684211" y="335902"/>
            <a:ext cx="8534401" cy="2026298"/>
          </a:xfrm>
        </p:spPr>
        <p:txBody>
          <a:bodyPr/>
          <a:lstStyle/>
          <a:p>
            <a:r>
              <a:rPr lang="en-US" dirty="0"/>
              <a:t>UP FRONT WORK to Create the scholarship program and donors’ requirements.</a:t>
            </a:r>
          </a:p>
        </p:txBody>
      </p:sp>
    </p:spTree>
    <p:extLst>
      <p:ext uri="{BB962C8B-B14F-4D97-AF65-F5344CB8AC3E}">
        <p14:creationId xmlns:p14="http://schemas.microsoft.com/office/powerpoint/2010/main" xmlns="" val="147992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932FFB-ED80-4F9F-A496-4A96EBC52713}"/>
              </a:ext>
            </a:extLst>
          </p:cNvPr>
          <p:cNvSpPr>
            <a:spLocks noGrp="1"/>
          </p:cNvSpPr>
          <p:nvPr>
            <p:ph type="title"/>
          </p:nvPr>
        </p:nvSpPr>
        <p:spPr>
          <a:xfrm>
            <a:off x="684211" y="545284"/>
            <a:ext cx="8534401" cy="2315362"/>
          </a:xfrm>
        </p:spPr>
        <p:txBody>
          <a:bodyPr/>
          <a:lstStyle/>
          <a:p>
            <a:pPr algn="ctr"/>
            <a:r>
              <a:rPr lang="en-US" dirty="0">
                <a:solidFill>
                  <a:schemeClr val="accent1"/>
                </a:solidFill>
              </a:rPr>
              <a:t>Scholarships are Handled a bit Differently</a:t>
            </a:r>
          </a:p>
        </p:txBody>
      </p:sp>
      <p:sp>
        <p:nvSpPr>
          <p:cNvPr id="3" name="Text Placeholder 2">
            <a:extLst>
              <a:ext uri="{FF2B5EF4-FFF2-40B4-BE49-F238E27FC236}">
                <a16:creationId xmlns:a16="http://schemas.microsoft.com/office/drawing/2014/main" xmlns="" id="{AB56C7EA-E381-4E2C-AADE-6FC965170A03}"/>
              </a:ext>
            </a:extLst>
          </p:cNvPr>
          <p:cNvSpPr>
            <a:spLocks noGrp="1"/>
          </p:cNvSpPr>
          <p:nvPr>
            <p:ph type="body" idx="1"/>
          </p:nvPr>
        </p:nvSpPr>
        <p:spPr>
          <a:xfrm>
            <a:off x="684213" y="3078760"/>
            <a:ext cx="10737474" cy="2915640"/>
          </a:xfrm>
        </p:spPr>
        <p:txBody>
          <a:bodyPr>
            <a:normAutofit/>
          </a:bodyPr>
          <a:lstStyle/>
          <a:p>
            <a:r>
              <a:rPr lang="en-US" dirty="0"/>
              <a:t>There are many hours of work, from start to end of the scholarship award process.  </a:t>
            </a:r>
          </a:p>
          <a:p>
            <a:r>
              <a:rPr lang="en-US" dirty="0"/>
              <a:t>For the 2021-2022 Scholarship season, there are approximately 130 different scholarship available students to request.</a:t>
            </a:r>
          </a:p>
          <a:p>
            <a:r>
              <a:rPr lang="en-US" dirty="0"/>
              <a:t>In late summer, there is an announcement in QST calling for applications.  There is also similar information on the ARRL Web Site.</a:t>
            </a:r>
          </a:p>
          <a:p>
            <a:r>
              <a:rPr lang="en-US" dirty="0"/>
              <a:t>The application window is from September 1 to December 31</a:t>
            </a:r>
          </a:p>
          <a:p>
            <a:r>
              <a:rPr lang="en-US" dirty="0"/>
              <a:t>And, the application form is located on the ARRL Web site for applications to complete.</a:t>
            </a:r>
          </a:p>
        </p:txBody>
      </p:sp>
    </p:spTree>
    <p:extLst>
      <p:ext uri="{BB962C8B-B14F-4D97-AF65-F5344CB8AC3E}">
        <p14:creationId xmlns:p14="http://schemas.microsoft.com/office/powerpoint/2010/main" xmlns="" val="54695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543A2C-E1FD-4D2D-B96D-F0195B1B641B}"/>
              </a:ext>
            </a:extLst>
          </p:cNvPr>
          <p:cNvSpPr>
            <a:spLocks noGrp="1"/>
          </p:cNvSpPr>
          <p:nvPr>
            <p:ph type="title"/>
          </p:nvPr>
        </p:nvSpPr>
        <p:spPr>
          <a:xfrm>
            <a:off x="956346" y="307910"/>
            <a:ext cx="7113864" cy="2108719"/>
          </a:xfrm>
        </p:spPr>
        <p:txBody>
          <a:bodyPr>
            <a:normAutofit/>
          </a:bodyPr>
          <a:lstStyle/>
          <a:p>
            <a:pPr algn="ctr"/>
            <a:r>
              <a:rPr lang="en-US" sz="4800" dirty="0">
                <a:solidFill>
                  <a:schemeClr val="accent6">
                    <a:lumMod val="50000"/>
                  </a:schemeClr>
                </a:solidFill>
              </a:rPr>
              <a:t>What is the ARRL Foundation?</a:t>
            </a:r>
          </a:p>
        </p:txBody>
      </p:sp>
      <p:sp>
        <p:nvSpPr>
          <p:cNvPr id="3" name="Content Placeholder 2">
            <a:extLst>
              <a:ext uri="{FF2B5EF4-FFF2-40B4-BE49-F238E27FC236}">
                <a16:creationId xmlns:a16="http://schemas.microsoft.com/office/drawing/2014/main" xmlns="" id="{C6DA0597-F03C-4B54-B84E-7622712B56B8}"/>
              </a:ext>
            </a:extLst>
          </p:cNvPr>
          <p:cNvSpPr>
            <a:spLocks noGrp="1"/>
          </p:cNvSpPr>
          <p:nvPr>
            <p:ph idx="1"/>
          </p:nvPr>
        </p:nvSpPr>
        <p:spPr>
          <a:xfrm>
            <a:off x="684212" y="1632856"/>
            <a:ext cx="8534400" cy="4282751"/>
          </a:xfrm>
        </p:spPr>
        <p:txBody>
          <a:bodyPr/>
          <a:lstStyle/>
          <a:p>
            <a:pPr lvl="1"/>
            <a:r>
              <a:rPr lang="en-US" b="1" dirty="0"/>
              <a:t>An IRS 501 c 3 Not For Profit Organization</a:t>
            </a:r>
          </a:p>
          <a:p>
            <a:pPr lvl="1"/>
            <a:r>
              <a:rPr lang="en-US" b="1" dirty="0"/>
              <a:t>An entity associated with ARRL but not directly a part of the ARRL</a:t>
            </a:r>
          </a:p>
          <a:p>
            <a:pPr lvl="1"/>
            <a:r>
              <a:rPr lang="en-US" b="1" dirty="0"/>
              <a:t>A nine-member Board of Directors comprised of:</a:t>
            </a:r>
          </a:p>
          <a:p>
            <a:pPr lvl="1"/>
            <a:r>
              <a:rPr lang="en-US" b="1" dirty="0"/>
              <a:t> 		5 Members of the ARRL Board of Directors</a:t>
            </a:r>
          </a:p>
          <a:p>
            <a:pPr marL="1371600" lvl="3" indent="0">
              <a:buNone/>
            </a:pPr>
            <a:r>
              <a:rPr lang="en-US" sz="1800" b="1" dirty="0"/>
              <a:t>4 Members not </a:t>
            </a:r>
            <a:r>
              <a:rPr lang="en-US" sz="1800" b="1" u="sng" dirty="0"/>
              <a:t>directly</a:t>
            </a:r>
            <a:r>
              <a:rPr lang="en-US" sz="1800" b="1" dirty="0"/>
              <a:t> associated with the ARRL</a:t>
            </a:r>
          </a:p>
          <a:p>
            <a:endParaRPr lang="en-US" dirty="0"/>
          </a:p>
        </p:txBody>
      </p:sp>
    </p:spTree>
    <p:extLst>
      <p:ext uri="{BB962C8B-B14F-4D97-AF65-F5344CB8AC3E}">
        <p14:creationId xmlns:p14="http://schemas.microsoft.com/office/powerpoint/2010/main" xmlns="" val="3785986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47E3CF-2B21-445A-9085-6648F1B88362}"/>
              </a:ext>
            </a:extLst>
          </p:cNvPr>
          <p:cNvSpPr>
            <a:spLocks noGrp="1"/>
          </p:cNvSpPr>
          <p:nvPr>
            <p:ph type="title"/>
          </p:nvPr>
        </p:nvSpPr>
        <p:spPr>
          <a:xfrm>
            <a:off x="1112051" y="383797"/>
            <a:ext cx="8534400" cy="1411448"/>
          </a:xfrm>
        </p:spPr>
        <p:txBody>
          <a:bodyPr/>
          <a:lstStyle/>
          <a:p>
            <a:r>
              <a:rPr lang="en-US" dirty="0">
                <a:solidFill>
                  <a:schemeClr val="accent3">
                    <a:lumMod val="50000"/>
                  </a:schemeClr>
                </a:solidFill>
              </a:rPr>
              <a:t>Members of the ARRL Foundation Board of directors</a:t>
            </a:r>
          </a:p>
        </p:txBody>
      </p:sp>
      <p:sp>
        <p:nvSpPr>
          <p:cNvPr id="3" name="Content Placeholder 2">
            <a:extLst>
              <a:ext uri="{FF2B5EF4-FFF2-40B4-BE49-F238E27FC236}">
                <a16:creationId xmlns:a16="http://schemas.microsoft.com/office/drawing/2014/main" xmlns="" id="{FB616C9E-DF5E-4696-9748-44644EB2D327}"/>
              </a:ext>
            </a:extLst>
          </p:cNvPr>
          <p:cNvSpPr>
            <a:spLocks noGrp="1"/>
          </p:cNvSpPr>
          <p:nvPr>
            <p:ph idx="1"/>
          </p:nvPr>
        </p:nvSpPr>
        <p:spPr>
          <a:xfrm>
            <a:off x="684212" y="2097249"/>
            <a:ext cx="8534400" cy="4639111"/>
          </a:xfrm>
        </p:spPr>
        <p:txBody>
          <a:bodyPr>
            <a:normAutofit lnSpcReduction="10000"/>
          </a:bodyPr>
          <a:lstStyle/>
          <a:p>
            <a:r>
              <a:rPr lang="en-US" dirty="0">
                <a:highlight>
                  <a:srgbClr val="FF00FF"/>
                </a:highlight>
              </a:rPr>
              <a:t>President: Dr. David Woolweaver K5RAV</a:t>
            </a:r>
          </a:p>
          <a:p>
            <a:r>
              <a:rPr lang="en-US" dirty="0">
                <a:highlight>
                  <a:srgbClr val="FF00FF"/>
                </a:highlight>
              </a:rPr>
              <a:t>Vice President:  Brian </a:t>
            </a:r>
            <a:r>
              <a:rPr lang="en-US" dirty="0" err="1">
                <a:highlight>
                  <a:srgbClr val="FF00FF"/>
                </a:highlight>
              </a:rPr>
              <a:t>Mileshosky</a:t>
            </a:r>
            <a:r>
              <a:rPr lang="en-US" dirty="0">
                <a:highlight>
                  <a:srgbClr val="FF00FF"/>
                </a:highlight>
              </a:rPr>
              <a:t> N5ZGT &amp; Chairperson, </a:t>
            </a:r>
            <a:r>
              <a:rPr lang="en-US" sz="1300" dirty="0">
                <a:highlight>
                  <a:srgbClr val="FF00FF"/>
                </a:highlight>
              </a:rPr>
              <a:t>Grant Programs</a:t>
            </a:r>
          </a:p>
          <a:p>
            <a:r>
              <a:rPr lang="en-US" dirty="0">
                <a:highlight>
                  <a:srgbClr val="FF00FF"/>
                </a:highlight>
              </a:rPr>
              <a:t>Treasurer: Dr. Rick </a:t>
            </a:r>
            <a:r>
              <a:rPr lang="en-US" dirty="0" err="1">
                <a:highlight>
                  <a:srgbClr val="FF00FF"/>
                </a:highlight>
              </a:rPr>
              <a:t>Niswander</a:t>
            </a:r>
            <a:r>
              <a:rPr lang="en-US" dirty="0">
                <a:highlight>
                  <a:srgbClr val="FF00FF"/>
                </a:highlight>
              </a:rPr>
              <a:t> K7GM</a:t>
            </a:r>
          </a:p>
          <a:p>
            <a:r>
              <a:rPr lang="en-US" dirty="0">
                <a:highlight>
                  <a:srgbClr val="FF00FF"/>
                </a:highlight>
              </a:rPr>
              <a:t>Jim Fenstermaker K9JF &amp; Chairperson, </a:t>
            </a:r>
            <a:r>
              <a:rPr lang="en-US" sz="1400" dirty="0">
                <a:highlight>
                  <a:srgbClr val="FF00FF"/>
                </a:highlight>
              </a:rPr>
              <a:t>Scholarship Committee  </a:t>
            </a:r>
          </a:p>
          <a:p>
            <a:r>
              <a:rPr lang="en-US" dirty="0">
                <a:highlight>
                  <a:srgbClr val="FF00FF"/>
                </a:highlight>
              </a:rPr>
              <a:t>*Ria Jairam N2RJ - Scholarship</a:t>
            </a:r>
          </a:p>
          <a:p>
            <a:r>
              <a:rPr lang="en-US" dirty="0">
                <a:highlight>
                  <a:srgbClr val="FF00FF"/>
                </a:highlight>
              </a:rPr>
              <a:t>*Tom Abernathy W3TOM - Scholarship</a:t>
            </a:r>
          </a:p>
          <a:p>
            <a:r>
              <a:rPr lang="en-US" dirty="0">
                <a:highlight>
                  <a:srgbClr val="FF00FF"/>
                </a:highlight>
              </a:rPr>
              <a:t>Tim Duffy K3LR - Scholarship</a:t>
            </a:r>
          </a:p>
          <a:p>
            <a:r>
              <a:rPr lang="en-US" dirty="0">
                <a:highlight>
                  <a:srgbClr val="FF00FF"/>
                </a:highlight>
              </a:rPr>
              <a:t>*David Norris K5UZ -Scholarship</a:t>
            </a:r>
          </a:p>
          <a:p>
            <a:r>
              <a:rPr lang="en-US" dirty="0">
                <a:highlight>
                  <a:srgbClr val="FF00FF"/>
                </a:highlight>
              </a:rPr>
              <a:t>*Dick Norton N6AA - Grant</a:t>
            </a:r>
          </a:p>
          <a:p>
            <a:r>
              <a:rPr lang="en-US" dirty="0">
                <a:highlight>
                  <a:srgbClr val="FF00FF"/>
                </a:highlight>
              </a:rPr>
              <a:t>*Mike Ritz W7VO - scholarship </a:t>
            </a:r>
          </a:p>
          <a:p>
            <a:r>
              <a:rPr lang="en-US" dirty="0">
                <a:solidFill>
                  <a:srgbClr val="FFFF00"/>
                </a:solidFill>
              </a:rPr>
              <a:t>* designates ARRL Board Member</a:t>
            </a:r>
          </a:p>
        </p:txBody>
      </p:sp>
    </p:spTree>
    <p:extLst>
      <p:ext uri="{BB962C8B-B14F-4D97-AF65-F5344CB8AC3E}">
        <p14:creationId xmlns:p14="http://schemas.microsoft.com/office/powerpoint/2010/main" xmlns="" val="102837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9FE60594-33D8-4720-8C71-BD79C2F9E945}"/>
              </a:ext>
            </a:extLst>
          </p:cNvPr>
          <p:cNvSpPr>
            <a:spLocks noGrp="1"/>
          </p:cNvSpPr>
          <p:nvPr>
            <p:ph type="title"/>
          </p:nvPr>
        </p:nvSpPr>
        <p:spPr>
          <a:xfrm>
            <a:off x="1675645" y="1149291"/>
            <a:ext cx="8001000" cy="4184709"/>
          </a:xfrm>
        </p:spPr>
        <p:txBody>
          <a:bodyPr vert="horz" lIns="91440" tIns="45720" rIns="91440" bIns="45720" rtlCol="0" anchor="b">
            <a:normAutofit fontScale="90000"/>
          </a:bodyPr>
          <a:lstStyle/>
          <a:p>
            <a:r>
              <a:rPr lang="en-US" sz="6700" dirty="0">
                <a:solidFill>
                  <a:srgbClr val="FFFF00"/>
                </a:solidFill>
              </a:rPr>
              <a:t>Mission Statement</a:t>
            </a:r>
            <a:r>
              <a:rPr lang="en-US" sz="4800" dirty="0"/>
              <a:t/>
            </a:r>
            <a:br>
              <a:rPr lang="en-US" sz="4800" dirty="0"/>
            </a:br>
            <a:r>
              <a:rPr lang="en-US" sz="4800" dirty="0"/>
              <a:t/>
            </a:r>
            <a:br>
              <a:rPr lang="en-US" sz="4800" dirty="0"/>
            </a:br>
            <a:r>
              <a:rPr lang="en-US" sz="4800" dirty="0">
                <a:solidFill>
                  <a:schemeClr val="accent5">
                    <a:lumMod val="75000"/>
                  </a:schemeClr>
                </a:solidFill>
              </a:rPr>
              <a:t>A textbook Definition</a:t>
            </a:r>
            <a:br>
              <a:rPr lang="en-US" sz="4800" dirty="0">
                <a:solidFill>
                  <a:schemeClr val="accent5">
                    <a:lumMod val="75000"/>
                  </a:schemeClr>
                </a:solidFill>
              </a:rPr>
            </a:br>
            <a:r>
              <a:rPr lang="en-US" sz="4800" dirty="0">
                <a:solidFill>
                  <a:schemeClr val="accent5">
                    <a:lumMod val="75000"/>
                  </a:schemeClr>
                </a:solidFill>
              </a:rPr>
              <a:t/>
            </a:r>
            <a:br>
              <a:rPr lang="en-US" sz="4800" dirty="0">
                <a:solidFill>
                  <a:schemeClr val="accent5">
                    <a:lumMod val="75000"/>
                  </a:schemeClr>
                </a:solidFill>
              </a:rPr>
            </a:br>
            <a:r>
              <a:rPr lang="en-US" sz="4800" dirty="0"/>
              <a:t/>
            </a:r>
            <a:br>
              <a:rPr lang="en-US" sz="4800" dirty="0"/>
            </a:br>
            <a:endParaRPr lang="en-US" sz="4800" dirty="0"/>
          </a:p>
        </p:txBody>
      </p:sp>
      <p:sp>
        <p:nvSpPr>
          <p:cNvPr id="7" name="Text Placeholder 6">
            <a:extLst>
              <a:ext uri="{FF2B5EF4-FFF2-40B4-BE49-F238E27FC236}">
                <a16:creationId xmlns:a16="http://schemas.microsoft.com/office/drawing/2014/main" xmlns="" id="{A87E3771-7E4F-4A93-AAFA-780C6766DE2E}"/>
              </a:ext>
            </a:extLst>
          </p:cNvPr>
          <p:cNvSpPr>
            <a:spLocks noGrp="1"/>
          </p:cNvSpPr>
          <p:nvPr>
            <p:ph type="body" idx="1"/>
          </p:nvPr>
        </p:nvSpPr>
        <p:spPr>
          <a:xfrm>
            <a:off x="1777205" y="3741490"/>
            <a:ext cx="8929587" cy="1821111"/>
          </a:xfrm>
        </p:spPr>
        <p:txBody>
          <a:bodyPr vert="horz" lIns="91440" tIns="45720" rIns="91440" bIns="45720" rtlCol="0" anchor="t">
            <a:normAutofit/>
          </a:bodyPr>
          <a:lstStyle/>
          <a:p>
            <a:r>
              <a:rPr lang="en-US" sz="2100" dirty="0">
                <a:solidFill>
                  <a:schemeClr val="tx2">
                    <a:lumMod val="20000"/>
                    <a:lumOff val="80000"/>
                  </a:schemeClr>
                </a:solidFill>
              </a:rPr>
              <a:t>A mission statement is a short statement of why and organization exists, what its overall goal is, identifying the goal of its operations, what kind of product or services it provides, its primary customers or market, and its geographical region of operation</a:t>
            </a:r>
          </a:p>
        </p:txBody>
      </p:sp>
    </p:spTree>
    <p:extLst>
      <p:ext uri="{BB962C8B-B14F-4D97-AF65-F5344CB8AC3E}">
        <p14:creationId xmlns:p14="http://schemas.microsoft.com/office/powerpoint/2010/main" xmlns="" val="263458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13C5E8-4548-4731-A240-282327EF6942}"/>
              </a:ext>
            </a:extLst>
          </p:cNvPr>
          <p:cNvSpPr>
            <a:spLocks noGrp="1"/>
          </p:cNvSpPr>
          <p:nvPr>
            <p:ph type="title"/>
          </p:nvPr>
        </p:nvSpPr>
        <p:spPr>
          <a:xfrm>
            <a:off x="684211" y="318782"/>
            <a:ext cx="10837229" cy="1786855"/>
          </a:xfrm>
        </p:spPr>
        <p:txBody>
          <a:bodyPr/>
          <a:lstStyle/>
          <a:p>
            <a:pPr algn="ctr"/>
            <a:r>
              <a:rPr lang="en-US" dirty="0">
                <a:solidFill>
                  <a:schemeClr val="bg1"/>
                </a:solidFill>
                <a:latin typeface="Arial Black" panose="020B0A04020102020204" pitchFamily="34" charset="0"/>
              </a:rPr>
              <a:t>ARRL Foundation Mission Statement</a:t>
            </a:r>
          </a:p>
        </p:txBody>
      </p:sp>
      <p:sp>
        <p:nvSpPr>
          <p:cNvPr id="3" name="Text Placeholder 2">
            <a:extLst>
              <a:ext uri="{FF2B5EF4-FFF2-40B4-BE49-F238E27FC236}">
                <a16:creationId xmlns:a16="http://schemas.microsoft.com/office/drawing/2014/main" xmlns="" id="{4AA4A1E3-CCD8-41CF-B19D-E451B26081E1}"/>
              </a:ext>
            </a:extLst>
          </p:cNvPr>
          <p:cNvSpPr>
            <a:spLocks noGrp="1"/>
          </p:cNvSpPr>
          <p:nvPr>
            <p:ph type="body" idx="1"/>
          </p:nvPr>
        </p:nvSpPr>
        <p:spPr>
          <a:xfrm>
            <a:off x="684213" y="2726575"/>
            <a:ext cx="10936980" cy="3682613"/>
          </a:xfrm>
        </p:spPr>
        <p:txBody>
          <a:bodyPr>
            <a:normAutofit/>
          </a:bodyPr>
          <a:lstStyle/>
          <a:p>
            <a:pPr marL="0" marR="0" algn="ctr">
              <a:spcBef>
                <a:spcPts val="0"/>
              </a:spcBef>
              <a:spcAft>
                <a:spcPts val="0"/>
              </a:spcAft>
            </a:pPr>
            <a:r>
              <a:rPr lang="en-US" sz="1800" b="1" dirty="0">
                <a:solidFill>
                  <a:schemeClr val="bg1">
                    <a:lumMod val="85000"/>
                    <a:lumOff val="15000"/>
                  </a:schemeClr>
                </a:solidFill>
                <a:effectLst/>
                <a:latin typeface="Times New Roman" panose="02020603050405020304" pitchFamily="18" charset="0"/>
                <a:ea typeface="Calibri" panose="020F0502020204030204" pitchFamily="34" charset="0"/>
                <a:cs typeface="Times New Roman" panose="02020603050405020304" pitchFamily="18" charset="0"/>
              </a:rPr>
              <a:t>ARRL Foundation Mission Statement 2020</a:t>
            </a:r>
          </a:p>
          <a:p>
            <a:pPr marL="0" marR="0" algn="ctr">
              <a:spcBef>
                <a:spcPts val="0"/>
              </a:spcBef>
              <a:spcAft>
                <a:spcPts val="0"/>
              </a:spcAft>
            </a:pPr>
            <a:endParaRPr lang="en-US" b="1" dirty="0">
              <a:solidFill>
                <a:schemeClr val="bg1">
                  <a:lumMod val="85000"/>
                  <a:lumOff val="1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b="1" dirty="0">
                <a:solidFill>
                  <a:schemeClr val="bg1">
                    <a:lumMod val="85000"/>
                    <a:lumOff val="15000"/>
                  </a:schemeClr>
                </a:solidFill>
                <a:effectLst/>
                <a:latin typeface="Times New Roman" panose="02020603050405020304" pitchFamily="18" charset="0"/>
                <a:ea typeface="Calibri" panose="020F0502020204030204" pitchFamily="34" charset="0"/>
                <a:cs typeface="Times New Roman" panose="02020603050405020304" pitchFamily="18" charset="0"/>
              </a:rPr>
              <a:t>The ARRL Foundation exists:  </a:t>
            </a:r>
          </a:p>
          <a:p>
            <a:pPr marL="0" marR="0" algn="ctr">
              <a:spcBef>
                <a:spcPts val="0"/>
              </a:spcBef>
              <a:spcAft>
                <a:spcPts val="0"/>
              </a:spcAft>
            </a:pPr>
            <a:endParaRPr lang="en-US" sz="18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solidFill>
                  <a:schemeClr val="bg1">
                    <a:lumMod val="85000"/>
                    <a:lumOff val="15000"/>
                  </a:schemeClr>
                </a:solidFill>
                <a:effectLst/>
                <a:latin typeface="Times New Roman" panose="02020603050405020304" pitchFamily="18" charset="0"/>
                <a:ea typeface="Calibri" panose="020F0502020204030204" pitchFamily="34" charset="0"/>
                <a:cs typeface="Times New Roman" panose="02020603050405020304" pitchFamily="18" charset="0"/>
              </a:rPr>
              <a:t>“To advance the art, science, and societal benefits of the amateur radio service by awarding financial grants and scholarships to individuals and organizations in support of their charitable, educational, and scientific efforts.”</a:t>
            </a:r>
            <a:endParaRPr lang="en-US" sz="18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16455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C4B69B87-0DC8-4332-B3B0-CC8F9DFD6E90}"/>
              </a:ext>
            </a:extLst>
          </p:cNvPr>
          <p:cNvPicPr/>
          <p:nvPr/>
        </p:nvPicPr>
        <p:blipFill>
          <a:blip r:embed="rId2" cstate="print"/>
          <a:stretch>
            <a:fillRect/>
          </a:stretch>
        </p:blipFill>
        <p:spPr>
          <a:xfrm>
            <a:off x="1476375" y="1000126"/>
            <a:ext cx="9648825" cy="4143374"/>
          </a:xfrm>
          <a:prstGeom prst="rect">
            <a:avLst/>
          </a:prstGeom>
        </p:spPr>
      </p:pic>
    </p:spTree>
    <p:extLst>
      <p:ext uri="{BB962C8B-B14F-4D97-AF65-F5344CB8AC3E}">
        <p14:creationId xmlns:p14="http://schemas.microsoft.com/office/powerpoint/2010/main" xmlns="" val="297072278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583E315-A91B-468C-A4B0-F48A44DC1F00}"/>
              </a:ext>
            </a:extLst>
          </p:cNvPr>
          <p:cNvSpPr>
            <a:spLocks noGrp="1"/>
          </p:cNvSpPr>
          <p:nvPr>
            <p:ph idx="1"/>
          </p:nvPr>
        </p:nvSpPr>
        <p:spPr>
          <a:xfrm>
            <a:off x="684212" y="1306286"/>
            <a:ext cx="8534400" cy="4086808"/>
          </a:xfrm>
        </p:spPr>
        <p:txBody>
          <a:bodyPr>
            <a:normAutofit fontScale="25000" lnSpcReduction="20000"/>
          </a:bodyPr>
          <a:lstStyle/>
          <a:p>
            <a:pPr>
              <a:spcBef>
                <a:spcPts val="600"/>
              </a:spcBef>
            </a:pPr>
            <a:r>
              <a:rPr lang="en-US" sz="16000" dirty="0"/>
              <a:t>Presented  By:</a:t>
            </a:r>
          </a:p>
          <a:p>
            <a:pPr>
              <a:spcBef>
                <a:spcPts val="600"/>
              </a:spcBef>
            </a:pPr>
            <a:endParaRPr lang="en-US" sz="6000" b="1" dirty="0"/>
          </a:p>
          <a:p>
            <a:pPr>
              <a:spcBef>
                <a:spcPts val="600"/>
              </a:spcBef>
            </a:pPr>
            <a:r>
              <a:rPr lang="en-US" sz="9600" b="1" dirty="0"/>
              <a:t>Jim Fenstermaker K9JF </a:t>
            </a:r>
          </a:p>
          <a:p>
            <a:pPr>
              <a:spcBef>
                <a:spcPts val="600"/>
              </a:spcBef>
            </a:pPr>
            <a:r>
              <a:rPr lang="en-US" sz="9600" b="1" dirty="0"/>
              <a:t>   ex: K9TZH, DL5JF</a:t>
            </a:r>
          </a:p>
          <a:p>
            <a:pPr>
              <a:spcBef>
                <a:spcPts val="600"/>
              </a:spcBef>
            </a:pPr>
            <a:r>
              <a:rPr lang="en-US" sz="9600" b="1" dirty="0"/>
              <a:t>Washougal, WA</a:t>
            </a:r>
          </a:p>
          <a:p>
            <a:pPr>
              <a:spcBef>
                <a:spcPts val="600"/>
              </a:spcBef>
            </a:pPr>
            <a:endParaRPr lang="en-US" sz="5600" b="1" dirty="0"/>
          </a:p>
          <a:p>
            <a:r>
              <a:rPr lang="en-US" sz="5600" b="1" dirty="0"/>
              <a:t>Former:  	ARRL Northwestern Division Vice-Director </a:t>
            </a:r>
          </a:p>
          <a:p>
            <a:r>
              <a:rPr lang="en-US" sz="5600" b="1" dirty="0"/>
              <a:t>		  	ARRL Northwestern Division Director (AK, ID, OR, MT, EWA,  WWA)</a:t>
            </a:r>
          </a:p>
          <a:p>
            <a:r>
              <a:rPr lang="en-US" sz="5600" b="1" dirty="0"/>
              <a:t>		  	ARRL Vice President</a:t>
            </a:r>
          </a:p>
          <a:p>
            <a:endParaRPr lang="en-US" sz="5600" b="1" dirty="0"/>
          </a:p>
          <a:p>
            <a:r>
              <a:rPr lang="en-US" sz="5600" b="1" dirty="0"/>
              <a:t>Current: :	ARRL Honorary Vice President</a:t>
            </a:r>
          </a:p>
          <a:p>
            <a:r>
              <a:rPr lang="en-US" sz="5600" b="1" dirty="0"/>
              <a:t>			ARRL Foundation Board Member</a:t>
            </a:r>
          </a:p>
          <a:p>
            <a:r>
              <a:rPr lang="en-US" sz="5600" b="1" dirty="0"/>
              <a:t>			ARRL Foundation Scholarship Committee, </a:t>
            </a:r>
            <a:r>
              <a:rPr lang="en-US" sz="5600" b="1" dirty="0" smtClean="0"/>
              <a:t>Chairperson</a:t>
            </a:r>
            <a:r>
              <a:rPr lang="en-US" dirty="0" smtClean="0"/>
              <a:t>     </a:t>
            </a:r>
            <a:r>
              <a:rPr lang="en-US" dirty="0"/>
              <a:t>		</a:t>
            </a:r>
          </a:p>
        </p:txBody>
      </p:sp>
    </p:spTree>
    <p:extLst>
      <p:ext uri="{BB962C8B-B14F-4D97-AF65-F5344CB8AC3E}">
        <p14:creationId xmlns:p14="http://schemas.microsoft.com/office/powerpoint/2010/main" xmlns="" val="57235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9E598F79-BF4F-45E9-98E2-79476C6682A1}"/>
              </a:ext>
            </a:extLst>
          </p:cNvPr>
          <p:cNvSpPr>
            <a:spLocks noGrp="1"/>
          </p:cNvSpPr>
          <p:nvPr>
            <p:ph type="title"/>
          </p:nvPr>
        </p:nvSpPr>
        <p:spPr>
          <a:xfrm>
            <a:off x="684210" y="780176"/>
            <a:ext cx="8534401" cy="1518407"/>
          </a:xfrm>
        </p:spPr>
        <p:txBody>
          <a:bodyPr>
            <a:normAutofit/>
          </a:bodyPr>
          <a:lstStyle/>
          <a:p>
            <a:pPr algn="ctr"/>
            <a:r>
              <a:rPr lang="en-US" sz="3600" dirty="0">
                <a:solidFill>
                  <a:srgbClr val="FF0000"/>
                </a:solidFill>
              </a:rPr>
              <a:t>WHAT IS A FOUNDATION?</a:t>
            </a:r>
            <a:br>
              <a:rPr lang="en-US" sz="3600" dirty="0">
                <a:solidFill>
                  <a:srgbClr val="FF0000"/>
                </a:solidFill>
              </a:rPr>
            </a:br>
            <a:endParaRPr lang="en-US" dirty="0">
              <a:solidFill>
                <a:srgbClr val="FF0000"/>
              </a:solidFill>
            </a:endParaRPr>
          </a:p>
        </p:txBody>
      </p:sp>
      <p:sp>
        <p:nvSpPr>
          <p:cNvPr id="5" name="Text Placeholder 4">
            <a:extLst>
              <a:ext uri="{FF2B5EF4-FFF2-40B4-BE49-F238E27FC236}">
                <a16:creationId xmlns:a16="http://schemas.microsoft.com/office/drawing/2014/main" xmlns="" id="{7AF6AE6B-14B7-44FB-B61D-35AFD0AF0B81}"/>
              </a:ext>
            </a:extLst>
          </p:cNvPr>
          <p:cNvSpPr>
            <a:spLocks noGrp="1"/>
          </p:cNvSpPr>
          <p:nvPr>
            <p:ph type="body" idx="1"/>
          </p:nvPr>
        </p:nvSpPr>
        <p:spPr>
          <a:xfrm>
            <a:off x="684213" y="2759978"/>
            <a:ext cx="8534400" cy="2281804"/>
          </a:xfrm>
        </p:spPr>
        <p:txBody>
          <a:bodyPr>
            <a:normAutofit/>
          </a:bodyPr>
          <a:lstStyle/>
          <a:p>
            <a:pPr algn="ctr"/>
            <a:r>
              <a:rPr lang="en-US" sz="3600" dirty="0"/>
              <a:t>Webster says:</a:t>
            </a:r>
          </a:p>
        </p:txBody>
      </p:sp>
    </p:spTree>
    <p:extLst>
      <p:ext uri="{BB962C8B-B14F-4D97-AF65-F5344CB8AC3E}">
        <p14:creationId xmlns:p14="http://schemas.microsoft.com/office/powerpoint/2010/main" xmlns="" val="3908715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EF8BED-7720-439A-BC65-B9AD41B277F1}"/>
              </a:ext>
            </a:extLst>
          </p:cNvPr>
          <p:cNvSpPr>
            <a:spLocks noGrp="1"/>
          </p:cNvSpPr>
          <p:nvPr>
            <p:ph type="title"/>
          </p:nvPr>
        </p:nvSpPr>
        <p:spPr>
          <a:xfrm>
            <a:off x="684211" y="1015068"/>
            <a:ext cx="8534401" cy="1635853"/>
          </a:xfrm>
        </p:spPr>
        <p:txBody>
          <a:bodyPr>
            <a:normAutofit fontScale="90000"/>
          </a:bodyPr>
          <a:lstStyle/>
          <a:p>
            <a:pPr algn="ctr"/>
            <a:r>
              <a:rPr lang="en-US" dirty="0">
                <a:solidFill>
                  <a:schemeClr val="accent4">
                    <a:lumMod val="75000"/>
                  </a:schemeClr>
                </a:solidFill>
              </a:rPr>
              <a:t>The ARRL Foundation is Funded by Grants from Members and organizations </a:t>
            </a:r>
          </a:p>
        </p:txBody>
      </p:sp>
      <p:sp>
        <p:nvSpPr>
          <p:cNvPr id="3" name="Text Placeholder 2">
            <a:extLst>
              <a:ext uri="{FF2B5EF4-FFF2-40B4-BE49-F238E27FC236}">
                <a16:creationId xmlns:a16="http://schemas.microsoft.com/office/drawing/2014/main" xmlns="" id="{0E9813BC-DE25-4C32-A631-7BE0500866C3}"/>
              </a:ext>
            </a:extLst>
          </p:cNvPr>
          <p:cNvSpPr>
            <a:spLocks noGrp="1"/>
          </p:cNvSpPr>
          <p:nvPr>
            <p:ph type="body" idx="1"/>
          </p:nvPr>
        </p:nvSpPr>
        <p:spPr>
          <a:xfrm>
            <a:off x="684213" y="3959604"/>
            <a:ext cx="8534400" cy="1224792"/>
          </a:xfrm>
        </p:spPr>
        <p:txBody>
          <a:bodyPr>
            <a:normAutofit/>
          </a:bodyPr>
          <a:lstStyle/>
          <a:p>
            <a:pPr algn="ctr"/>
            <a:r>
              <a:rPr lang="en-US" sz="2400" dirty="0">
                <a:solidFill>
                  <a:srgbClr val="FFFF00"/>
                </a:solidFill>
              </a:rPr>
              <a:t>Funding for Grants and Scholarships are handled differently</a:t>
            </a:r>
          </a:p>
        </p:txBody>
      </p:sp>
    </p:spTree>
    <p:extLst>
      <p:ext uri="{BB962C8B-B14F-4D97-AF65-F5344CB8AC3E}">
        <p14:creationId xmlns:p14="http://schemas.microsoft.com/office/powerpoint/2010/main" xmlns="" val="232317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1799AA-1D8D-4BEB-9FD2-BE62F1D38ACA}"/>
              </a:ext>
            </a:extLst>
          </p:cNvPr>
          <p:cNvSpPr>
            <a:spLocks noGrp="1"/>
          </p:cNvSpPr>
          <p:nvPr>
            <p:ph type="title"/>
          </p:nvPr>
        </p:nvSpPr>
        <p:spPr>
          <a:xfrm>
            <a:off x="684211" y="218115"/>
            <a:ext cx="10687600" cy="2292330"/>
          </a:xfrm>
        </p:spPr>
        <p:txBody>
          <a:bodyPr>
            <a:normAutofit fontScale="90000"/>
          </a:bodyPr>
          <a:lstStyle/>
          <a:p>
            <a:pPr algn="ctr"/>
            <a:r>
              <a:rPr lang="en-US" dirty="0">
                <a:solidFill>
                  <a:schemeClr val="accent1">
                    <a:lumMod val="60000"/>
                    <a:lumOff val="40000"/>
                  </a:schemeClr>
                </a:solidFill>
              </a:rPr>
              <a:t/>
            </a:r>
            <a:br>
              <a:rPr lang="en-US" dirty="0">
                <a:solidFill>
                  <a:schemeClr val="accent1">
                    <a:lumMod val="60000"/>
                    <a:lumOff val="40000"/>
                  </a:schemeClr>
                </a:solidFill>
              </a:rPr>
            </a:br>
            <a:r>
              <a:rPr lang="en-US" dirty="0">
                <a:solidFill>
                  <a:schemeClr val="accent1">
                    <a:lumMod val="60000"/>
                    <a:lumOff val="40000"/>
                  </a:schemeClr>
                </a:solidFill>
              </a:rPr>
              <a:t/>
            </a:r>
            <a:br>
              <a:rPr lang="en-US" dirty="0">
                <a:solidFill>
                  <a:schemeClr val="accent1">
                    <a:lumMod val="60000"/>
                    <a:lumOff val="40000"/>
                  </a:schemeClr>
                </a:solidFill>
              </a:rPr>
            </a:br>
            <a:r>
              <a:rPr lang="en-US" dirty="0">
                <a:solidFill>
                  <a:schemeClr val="accent1"/>
                </a:solidFill>
              </a:rPr>
              <a:t>Grants are generally requested by Amateur radio Organizations, Schools, and individuals For projects related to Amateur Radio </a:t>
            </a:r>
            <a:r>
              <a:rPr lang="en-US" dirty="0" smtClean="0">
                <a:solidFill>
                  <a:schemeClr val="accent1"/>
                </a:solidFill>
              </a:rPr>
              <a:t>Operations</a:t>
            </a:r>
            <a:r>
              <a:rPr lang="en-US" dirty="0">
                <a:solidFill>
                  <a:schemeClr val="accent1"/>
                </a:solidFill>
              </a:rPr>
              <a:t>, classes, school stations, etc</a:t>
            </a:r>
            <a:r>
              <a:rPr lang="en-US" dirty="0" smtClean="0">
                <a:solidFill>
                  <a:schemeClr val="accent1"/>
                </a:solidFill>
              </a:rPr>
              <a:t>.  </a:t>
            </a:r>
            <a:endParaRPr lang="en-US" dirty="0">
              <a:solidFill>
                <a:schemeClr val="accent1"/>
              </a:solidFill>
            </a:endParaRPr>
          </a:p>
        </p:txBody>
      </p:sp>
      <p:sp>
        <p:nvSpPr>
          <p:cNvPr id="3" name="Text Placeholder 2">
            <a:extLst>
              <a:ext uri="{FF2B5EF4-FFF2-40B4-BE49-F238E27FC236}">
                <a16:creationId xmlns:a16="http://schemas.microsoft.com/office/drawing/2014/main" xmlns="" id="{0701837B-68BC-498B-A808-79E35B9AE5CF}"/>
              </a:ext>
            </a:extLst>
          </p:cNvPr>
          <p:cNvSpPr>
            <a:spLocks noGrp="1"/>
          </p:cNvSpPr>
          <p:nvPr>
            <p:ph type="body" idx="1"/>
          </p:nvPr>
        </p:nvSpPr>
        <p:spPr>
          <a:xfrm>
            <a:off x="684212" y="2543694"/>
            <a:ext cx="10537969" cy="3973483"/>
          </a:xfrm>
        </p:spPr>
        <p:txBody>
          <a:bodyPr>
            <a:noAutofit/>
          </a:bodyPr>
          <a:lstStyle/>
          <a:p>
            <a:pPr marL="285750" indent="-285750">
              <a:buFont typeface="Arial" panose="020B0604020202020204" pitchFamily="34" charset="0"/>
              <a:buChar char="•"/>
            </a:pPr>
            <a:r>
              <a:rPr lang="en-US" dirty="0">
                <a:highlight>
                  <a:srgbClr val="C0C0C0"/>
                </a:highlight>
              </a:rPr>
              <a:t>There is a defined request process. </a:t>
            </a:r>
          </a:p>
          <a:p>
            <a:pPr marL="285750" indent="-285750">
              <a:buFont typeface="Arial" panose="020B0604020202020204" pitchFamily="34" charset="0"/>
              <a:buChar char="•"/>
            </a:pPr>
            <a:r>
              <a:rPr lang="en-US" dirty="0">
                <a:highlight>
                  <a:srgbClr val="C0C0C0"/>
                </a:highlight>
              </a:rPr>
              <a:t>A proposed project is submitted  along with a narrative by the requestor justifying the project and funding needs.</a:t>
            </a:r>
          </a:p>
          <a:p>
            <a:pPr marL="285750" indent="-285750">
              <a:buFont typeface="Arial" panose="020B0604020202020204" pitchFamily="34" charset="0"/>
              <a:buChar char="•"/>
            </a:pPr>
            <a:r>
              <a:rPr lang="en-US" dirty="0">
                <a:highlight>
                  <a:srgbClr val="C0C0C0"/>
                </a:highlight>
              </a:rPr>
              <a:t>Generally, support from a local organization(s) is also required</a:t>
            </a:r>
          </a:p>
          <a:p>
            <a:pPr marL="285750" indent="-285750">
              <a:buFont typeface="Arial" panose="020B0604020202020204" pitchFamily="34" charset="0"/>
              <a:buChar char="•"/>
            </a:pPr>
            <a:r>
              <a:rPr lang="en-US" dirty="0">
                <a:highlight>
                  <a:srgbClr val="C0C0C0"/>
                </a:highlight>
              </a:rPr>
              <a:t>The project is reviewed and either approved , modified or denied by the Grant Committee</a:t>
            </a:r>
          </a:p>
          <a:p>
            <a:pPr marL="285750" indent="-285750">
              <a:buFont typeface="Arial" panose="020B0604020202020204" pitchFamily="34" charset="0"/>
              <a:buChar char="•"/>
            </a:pPr>
            <a:r>
              <a:rPr lang="en-US" dirty="0">
                <a:highlight>
                  <a:srgbClr val="C0C0C0"/>
                </a:highlight>
              </a:rPr>
              <a:t>A recommendation is forwarded to the entire Foundation Board of Directors.</a:t>
            </a:r>
          </a:p>
          <a:p>
            <a:pPr marL="285750" indent="-285750">
              <a:buFont typeface="Arial" panose="020B0604020202020204" pitchFamily="34" charset="0"/>
              <a:buChar char="•"/>
            </a:pPr>
            <a:r>
              <a:rPr lang="en-US" dirty="0">
                <a:highlight>
                  <a:srgbClr val="C0C0C0"/>
                </a:highlight>
              </a:rPr>
              <a:t>Usually, the Board asks questions and occasionally askes for additional information.</a:t>
            </a:r>
          </a:p>
          <a:p>
            <a:pPr marL="285750" indent="-285750">
              <a:buFont typeface="Arial" panose="020B0604020202020204" pitchFamily="34" charset="0"/>
              <a:buChar char="•"/>
            </a:pPr>
            <a:r>
              <a:rPr lang="en-US" dirty="0">
                <a:highlight>
                  <a:srgbClr val="C0C0C0"/>
                </a:highlight>
              </a:rPr>
              <a:t>If the Board is satisfied with the recommendation from the Grant Committee, the Board will generally approve the Grant Funding recommended by the </a:t>
            </a:r>
            <a:r>
              <a:rPr lang="en-US" dirty="0" err="1">
                <a:highlight>
                  <a:srgbClr val="C0C0C0"/>
                </a:highlight>
              </a:rPr>
              <a:t>Gommittee</a:t>
            </a:r>
            <a:r>
              <a:rPr lang="en-US" dirty="0">
                <a:highlight>
                  <a:srgbClr val="C0C0C0"/>
                </a:highlight>
              </a:rPr>
              <a:t>.</a:t>
            </a:r>
          </a:p>
          <a:p>
            <a:pPr marL="285750" indent="-285750">
              <a:buFont typeface="Arial" panose="020B0604020202020204" pitchFamily="34" charset="0"/>
              <a:buChar char="•"/>
            </a:pPr>
            <a:r>
              <a:rPr lang="en-US" dirty="0">
                <a:highlight>
                  <a:srgbClr val="C0C0C0"/>
                </a:highlight>
              </a:rPr>
              <a:t>This is the start of the process and is (perhaps) the easiest compared to scholarships.</a:t>
            </a:r>
          </a:p>
        </p:txBody>
      </p:sp>
    </p:spTree>
    <p:extLst>
      <p:ext uri="{BB962C8B-B14F-4D97-AF65-F5344CB8AC3E}">
        <p14:creationId xmlns:p14="http://schemas.microsoft.com/office/powerpoint/2010/main" xmlns="" val="4110364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8D2DEF-15F4-4DDB-A772-AA160A438C5C}"/>
              </a:ext>
            </a:extLst>
          </p:cNvPr>
          <p:cNvSpPr>
            <a:spLocks noGrp="1"/>
          </p:cNvSpPr>
          <p:nvPr>
            <p:ph type="title"/>
          </p:nvPr>
        </p:nvSpPr>
        <p:spPr>
          <a:xfrm>
            <a:off x="1342239" y="863600"/>
            <a:ext cx="8169988" cy="1040701"/>
          </a:xfrm>
        </p:spPr>
        <p:txBody>
          <a:bodyPr/>
          <a:lstStyle/>
          <a:p>
            <a:r>
              <a:rPr lang="en-US" dirty="0">
                <a:highlight>
                  <a:srgbClr val="000080"/>
                </a:highlight>
              </a:rPr>
              <a:t>Numbers, Numbers, Numbers</a:t>
            </a:r>
          </a:p>
        </p:txBody>
      </p:sp>
      <p:sp>
        <p:nvSpPr>
          <p:cNvPr id="3" name="Text Placeholder 2">
            <a:extLst>
              <a:ext uri="{FF2B5EF4-FFF2-40B4-BE49-F238E27FC236}">
                <a16:creationId xmlns:a16="http://schemas.microsoft.com/office/drawing/2014/main" xmlns="" id="{0ADC398C-D43B-4DED-821F-2F8B1CCEBD96}"/>
              </a:ext>
            </a:extLst>
          </p:cNvPr>
          <p:cNvSpPr>
            <a:spLocks noGrp="1"/>
          </p:cNvSpPr>
          <p:nvPr>
            <p:ph type="body" idx="1"/>
          </p:nvPr>
        </p:nvSpPr>
        <p:spPr>
          <a:xfrm>
            <a:off x="684212" y="2374084"/>
            <a:ext cx="10654347" cy="3620316"/>
          </a:xfrm>
        </p:spPr>
        <p:txBody>
          <a:bodyPr/>
          <a:lstStyle/>
          <a:p>
            <a:r>
              <a:rPr lang="en-US" dirty="0"/>
              <a:t>For the 2021-2022 Scholarships, there are over 170 applications</a:t>
            </a:r>
          </a:p>
          <a:p>
            <a:r>
              <a:rPr lang="en-US" dirty="0"/>
              <a:t>As noted earlier, there are approximately 130 scholarships</a:t>
            </a:r>
          </a:p>
          <a:p>
            <a:r>
              <a:rPr lang="en-US" dirty="0"/>
              <a:t>Applicants input many data elements on the on-line form.  These include the usual contact information, grades, information on carrier aspirations, references, and the scholarships for which applicants want to be considered.  In total, there are over 115 elements that must be determined and inputted by the candidate.  So, given this example, when the scholarship committee receives all the information provided by candidates, there are nearly 20,000 fields the committee must consider when choosing candidates and matching available scholarships! </a:t>
            </a:r>
          </a:p>
          <a:p>
            <a:endParaRPr lang="en-US" dirty="0"/>
          </a:p>
        </p:txBody>
      </p:sp>
    </p:spTree>
    <p:extLst>
      <p:ext uri="{BB962C8B-B14F-4D97-AF65-F5344CB8AC3E}">
        <p14:creationId xmlns:p14="http://schemas.microsoft.com/office/powerpoint/2010/main" xmlns="" val="2336414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B2C1C2-4BFE-4BB1-998F-016EE14371F6}"/>
              </a:ext>
            </a:extLst>
          </p:cNvPr>
          <p:cNvSpPr>
            <a:spLocks noGrp="1"/>
          </p:cNvSpPr>
          <p:nvPr>
            <p:ph type="title"/>
          </p:nvPr>
        </p:nvSpPr>
        <p:spPr>
          <a:xfrm>
            <a:off x="684211" y="453006"/>
            <a:ext cx="8534401" cy="3640822"/>
          </a:xfrm>
        </p:spPr>
        <p:txBody>
          <a:bodyPr/>
          <a:lstStyle/>
          <a:p>
            <a:r>
              <a:rPr lang="en-US" dirty="0"/>
              <a:t>BUT WAIT… There ARE hours and hours of work that must be accomplished before decisions are made.</a:t>
            </a:r>
          </a:p>
        </p:txBody>
      </p:sp>
    </p:spTree>
    <p:extLst>
      <p:ext uri="{BB962C8B-B14F-4D97-AF65-F5344CB8AC3E}">
        <p14:creationId xmlns:p14="http://schemas.microsoft.com/office/powerpoint/2010/main" xmlns="" val="4197844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072A95-F89C-4EB6-A147-087A44679B79}"/>
              </a:ext>
            </a:extLst>
          </p:cNvPr>
          <p:cNvSpPr>
            <a:spLocks noGrp="1"/>
          </p:cNvSpPr>
          <p:nvPr>
            <p:ph type="title"/>
          </p:nvPr>
        </p:nvSpPr>
        <p:spPr>
          <a:xfrm>
            <a:off x="684211" y="704675"/>
            <a:ext cx="8534401" cy="2155971"/>
          </a:xfrm>
        </p:spPr>
        <p:txBody>
          <a:bodyPr>
            <a:normAutofit fontScale="90000"/>
          </a:bodyPr>
          <a:lstStyle/>
          <a:p>
            <a:r>
              <a:rPr lang="en-US" dirty="0"/>
              <a:t>UP front, each donor has specific requirements he/she would like to be considered by the Scholarship Committee.</a:t>
            </a:r>
          </a:p>
        </p:txBody>
      </p:sp>
      <p:sp>
        <p:nvSpPr>
          <p:cNvPr id="3" name="Text Placeholder 2">
            <a:extLst>
              <a:ext uri="{FF2B5EF4-FFF2-40B4-BE49-F238E27FC236}">
                <a16:creationId xmlns:a16="http://schemas.microsoft.com/office/drawing/2014/main" xmlns="" id="{F9BABED5-7204-4E4D-BD98-9578318B1B4D}"/>
              </a:ext>
            </a:extLst>
          </p:cNvPr>
          <p:cNvSpPr>
            <a:spLocks noGrp="1"/>
          </p:cNvSpPr>
          <p:nvPr>
            <p:ph type="body" idx="1"/>
          </p:nvPr>
        </p:nvSpPr>
        <p:spPr>
          <a:xfrm>
            <a:off x="684212" y="3087149"/>
            <a:ext cx="10720850" cy="3380153"/>
          </a:xfrm>
        </p:spPr>
        <p:txBody>
          <a:bodyPr>
            <a:normAutofit fontScale="25000" lnSpcReduction="20000"/>
          </a:bodyPr>
          <a:lstStyle/>
          <a:p>
            <a:r>
              <a:rPr lang="en-US" sz="7200" dirty="0"/>
              <a:t>Few scholarships requirements are similar.</a:t>
            </a:r>
          </a:p>
          <a:p>
            <a:r>
              <a:rPr lang="en-US" sz="7200" dirty="0"/>
              <a:t>For instance, the </a:t>
            </a:r>
            <a:r>
              <a:rPr lang="en-US" sz="7200" dirty="0" err="1"/>
              <a:t>Wilse</a:t>
            </a:r>
            <a:r>
              <a:rPr lang="en-US" sz="7200" dirty="0"/>
              <a:t> Morgan WX7P / Northwestern Division Scholarship specifies an award must be given to a student residing in the Division, Is or will be pursuing a STEM curriculum major (Science, Technology, Engineering, or Math Degree, have GPA of 3.0 or above, be an active Radio Amateur and show proof of this activity, have at least a general class license. </a:t>
            </a:r>
          </a:p>
          <a:p>
            <a:r>
              <a:rPr lang="en-US" sz="7200" dirty="0"/>
              <a:t>And this is one of the easier scholarships to award.</a:t>
            </a:r>
          </a:p>
          <a:p>
            <a:r>
              <a:rPr lang="en-US" sz="7200" dirty="0"/>
              <a:t>Some have two pages of requirements!</a:t>
            </a:r>
          </a:p>
          <a:p>
            <a:r>
              <a:rPr lang="en-US" sz="7200" dirty="0"/>
              <a:t>For example, some are very specific as to a candidate’s credentials.  For instance, a </a:t>
            </a:r>
            <a:r>
              <a:rPr lang="en-US" sz="7200" b="1" u="sng" dirty="0"/>
              <a:t>document </a:t>
            </a:r>
            <a:r>
              <a:rPr lang="en-US" sz="7200" dirty="0"/>
              <a:t>specifies many of the above requirements and further, the recipient must live in the Illinois Counties of Peoria, Tazwell, Woodford, Knox, McLean, Fulton, Logan, Marshall, and Stark.</a:t>
            </a:r>
          </a:p>
          <a:p>
            <a:endParaRPr lang="en-US" dirty="0"/>
          </a:p>
          <a:p>
            <a:endParaRPr lang="en-US" dirty="0"/>
          </a:p>
        </p:txBody>
      </p:sp>
    </p:spTree>
    <p:extLst>
      <p:ext uri="{BB962C8B-B14F-4D97-AF65-F5344CB8AC3E}">
        <p14:creationId xmlns:p14="http://schemas.microsoft.com/office/powerpoint/2010/main" xmlns="" val="92152921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282EB108-EDE6-4B8E-957B-D4A69BF580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253</TotalTime>
  <Words>964</Words>
  <Application>Microsoft Office PowerPoint</Application>
  <PresentationFormat>Custom</PresentationFormat>
  <Paragraphs>81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Slice</vt:lpstr>
      <vt:lpstr>THE ARRL Foundation</vt:lpstr>
      <vt:lpstr>Slide 2</vt:lpstr>
      <vt:lpstr>Slide 3</vt:lpstr>
      <vt:lpstr>WHAT IS A FOUNDATION? </vt:lpstr>
      <vt:lpstr>The ARRL Foundation is Funded by Grants from Members and organizations </vt:lpstr>
      <vt:lpstr>  Grants are generally requested by Amateur radio Organizations, Schools, and individuals For projects related to Amateur Radio Operations, classes, school stations, etc.  </vt:lpstr>
      <vt:lpstr>Numbers, Numbers, Numbers</vt:lpstr>
      <vt:lpstr>BUT WAIT… There ARE hours and hours of work that must be accomplished before decisions are made.</vt:lpstr>
      <vt:lpstr>UP front, each donor has specific requirements he/she would like to be considered by the Scholarship Committee.</vt:lpstr>
      <vt:lpstr>That Document is called a “terms of reference” or TOR.</vt:lpstr>
      <vt:lpstr>In other instances, a donor might give an amount (say $10,000) and wants the award to be $1,000 over 1o years.  Hence, there are 10 scholaerships awarded unless the donor gives additional money.</vt:lpstr>
      <vt:lpstr>The Foundation also  specifies that there is between 1 &amp; 2% collected for “administrative Expenses”.  Why, you might ask, are there expenses if all Foundation board members volunteer their time?   </vt:lpstr>
      <vt:lpstr>UP FRONT WORK to Create the scholarship program and donors’ requirements.</vt:lpstr>
      <vt:lpstr>Scholarships are Handled a bit Differently</vt:lpstr>
      <vt:lpstr>What is the ARRL Foundation?</vt:lpstr>
      <vt:lpstr>Members of the ARRL Foundation Board of directors</vt:lpstr>
      <vt:lpstr>Mission Statement  A textbook Definition   </vt:lpstr>
      <vt:lpstr>ARRL Foundation Mission Statement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Fenstermaker</dc:creator>
  <cp:lastModifiedBy>Dallas KD4HNX</cp:lastModifiedBy>
  <cp:revision>42</cp:revision>
  <cp:lastPrinted>2021-03-22T19:10:31Z</cp:lastPrinted>
  <dcterms:created xsi:type="dcterms:W3CDTF">2021-03-21T23:57:19Z</dcterms:created>
  <dcterms:modified xsi:type="dcterms:W3CDTF">2021-10-03T10:56:46Z</dcterms:modified>
</cp:coreProperties>
</file>